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98" r:id="rId6"/>
    <p:sldId id="281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57" r:id="rId16"/>
    <p:sldId id="283" r:id="rId17"/>
    <p:sldId id="286" r:id="rId18"/>
    <p:sldId id="287" r:id="rId19"/>
    <p:sldId id="288" r:id="rId20"/>
    <p:sldId id="284" r:id="rId21"/>
    <p:sldId id="289" r:id="rId22"/>
    <p:sldId id="299" r:id="rId23"/>
    <p:sldId id="300" r:id="rId24"/>
    <p:sldId id="301" r:id="rId25"/>
    <p:sldId id="302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A63FF-7A13-4047-B0FA-11D297DA1AC3}" v="31" dt="2025-04-12T03:06:22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7386" autoAdjust="0"/>
  </p:normalViewPr>
  <p:slideViewPr>
    <p:cSldViewPr snapToGrid="0">
      <p:cViewPr varScale="1">
        <p:scale>
          <a:sx n="155" d="100"/>
          <a:sy n="155" d="100"/>
        </p:scale>
        <p:origin x="546" y="13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u, Donald" userId="4d116795-cba2-4ab5-ae82-2374dc0a1cb8" providerId="ADAL" clId="{33DA63FF-7A13-4047-B0FA-11D297DA1AC3}"/>
    <pc:docChg chg="undo custSel addSld delSld modSld sldOrd">
      <pc:chgData name="Vu, Donald" userId="4d116795-cba2-4ab5-ae82-2374dc0a1cb8" providerId="ADAL" clId="{33DA63FF-7A13-4047-B0FA-11D297DA1AC3}" dt="2025-04-12T03:09:28.833" v="165" actId="47"/>
      <pc:docMkLst>
        <pc:docMk/>
      </pc:docMkLst>
      <pc:sldChg chg="del">
        <pc:chgData name="Vu, Donald" userId="4d116795-cba2-4ab5-ae82-2374dc0a1cb8" providerId="ADAL" clId="{33DA63FF-7A13-4047-B0FA-11D297DA1AC3}" dt="2025-04-12T03:09:28.833" v="165" actId="47"/>
        <pc:sldMkLst>
          <pc:docMk/>
          <pc:sldMk cId="3571516367" sldId="258"/>
        </pc:sldMkLst>
      </pc:sldChg>
      <pc:sldChg chg="addSp delSp modSp del mod ord">
        <pc:chgData name="Vu, Donald" userId="4d116795-cba2-4ab5-ae82-2374dc0a1cb8" providerId="ADAL" clId="{33DA63FF-7A13-4047-B0FA-11D297DA1AC3}" dt="2025-04-12T03:09:28.833" v="165" actId="47"/>
        <pc:sldMkLst>
          <pc:docMk/>
          <pc:sldMk cId="1742861620" sldId="266"/>
        </pc:sldMkLst>
        <pc:spChg chg="mod">
          <ac:chgData name="Vu, Donald" userId="4d116795-cba2-4ab5-ae82-2374dc0a1cb8" providerId="ADAL" clId="{33DA63FF-7A13-4047-B0FA-11D297DA1AC3}" dt="2025-04-12T03:03:36.826" v="99" actId="20577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Vu, Donald" userId="4d116795-cba2-4ab5-ae82-2374dc0a1cb8" providerId="ADAL" clId="{33DA63FF-7A13-4047-B0FA-11D297DA1AC3}" dt="2025-04-12T03:03:48.472" v="100"/>
          <ac:spMkLst>
            <pc:docMk/>
            <pc:sldMk cId="1742861620" sldId="266"/>
            <ac:spMk id="3" creationId="{FED19BCA-B61F-4EA6-A1FB-CCA3BD8506FB}"/>
          </ac:spMkLst>
        </pc:spChg>
        <pc:spChg chg="add del mod">
          <ac:chgData name="Vu, Donald" userId="4d116795-cba2-4ab5-ae82-2374dc0a1cb8" providerId="ADAL" clId="{33DA63FF-7A13-4047-B0FA-11D297DA1AC3}" dt="2025-04-12T03:02:46.851" v="77" actId="931"/>
          <ac:spMkLst>
            <pc:docMk/>
            <pc:sldMk cId="1742861620" sldId="266"/>
            <ac:spMk id="5" creationId="{1CD6E2E9-27E0-25E6-9B01-38E9F7D0FD66}"/>
          </ac:spMkLst>
        </pc:spChg>
        <pc:picChg chg="add mod">
          <ac:chgData name="Vu, Donald" userId="4d116795-cba2-4ab5-ae82-2374dc0a1cb8" providerId="ADAL" clId="{33DA63FF-7A13-4047-B0FA-11D297DA1AC3}" dt="2025-04-12T03:02:49.234" v="79" actId="962"/>
          <ac:picMkLst>
            <pc:docMk/>
            <pc:sldMk cId="1742861620" sldId="266"/>
            <ac:picMk id="8" creationId="{94F25C7C-CA01-E025-6A32-86B01EE523BE}"/>
          </ac:picMkLst>
        </pc:picChg>
        <pc:picChg chg="add mod">
          <ac:chgData name="Vu, Donald" userId="4d116795-cba2-4ab5-ae82-2374dc0a1cb8" providerId="ADAL" clId="{33DA63FF-7A13-4047-B0FA-11D297DA1AC3}" dt="2025-04-12T03:05:21.148" v="144" actId="1076"/>
          <ac:picMkLst>
            <pc:docMk/>
            <pc:sldMk cId="1742861620" sldId="266"/>
            <ac:picMk id="9" creationId="{B22BF36F-8370-1587-0A20-1470A32699F8}"/>
          </ac:picMkLst>
        </pc:picChg>
        <pc:picChg chg="add mod">
          <ac:chgData name="Vu, Donald" userId="4d116795-cba2-4ab5-ae82-2374dc0a1cb8" providerId="ADAL" clId="{33DA63FF-7A13-4047-B0FA-11D297DA1AC3}" dt="2025-04-12T03:04:38.395" v="127" actId="1076"/>
          <ac:picMkLst>
            <pc:docMk/>
            <pc:sldMk cId="1742861620" sldId="266"/>
            <ac:picMk id="10" creationId="{A020B99D-213E-8C3A-4DCF-22566F58A991}"/>
          </ac:picMkLst>
        </pc:picChg>
        <pc:picChg chg="add mod">
          <ac:chgData name="Vu, Donald" userId="4d116795-cba2-4ab5-ae82-2374dc0a1cb8" providerId="ADAL" clId="{33DA63FF-7A13-4047-B0FA-11D297DA1AC3}" dt="2025-04-12T03:05:50.705" v="156" actId="1076"/>
          <ac:picMkLst>
            <pc:docMk/>
            <pc:sldMk cId="1742861620" sldId="266"/>
            <ac:picMk id="11" creationId="{B28A0C73-0242-B936-0D36-C4102592EA62}"/>
          </ac:picMkLst>
        </pc:picChg>
        <pc:picChg chg="add mod">
          <ac:chgData name="Vu, Donald" userId="4d116795-cba2-4ab5-ae82-2374dc0a1cb8" providerId="ADAL" clId="{33DA63FF-7A13-4047-B0FA-11D297DA1AC3}" dt="2025-04-12T03:05:37.654" v="154" actId="1076"/>
          <ac:picMkLst>
            <pc:docMk/>
            <pc:sldMk cId="1742861620" sldId="266"/>
            <ac:picMk id="12" creationId="{9AE98F98-B6EA-7A66-4BFE-8581873D79E0}"/>
          </ac:picMkLst>
        </pc:picChg>
        <pc:picChg chg="add mod">
          <ac:chgData name="Vu, Donald" userId="4d116795-cba2-4ab5-ae82-2374dc0a1cb8" providerId="ADAL" clId="{33DA63FF-7A13-4047-B0FA-11D297DA1AC3}" dt="2025-04-12T03:05:40.013" v="155" actId="1076"/>
          <ac:picMkLst>
            <pc:docMk/>
            <pc:sldMk cId="1742861620" sldId="266"/>
            <ac:picMk id="13" creationId="{5365922F-1D47-9889-3A31-499DD7651DA7}"/>
          </ac:picMkLst>
        </pc:picChg>
        <pc:picChg chg="add mod">
          <ac:chgData name="Vu, Donald" userId="4d116795-cba2-4ab5-ae82-2374dc0a1cb8" providerId="ADAL" clId="{33DA63FF-7A13-4047-B0FA-11D297DA1AC3}" dt="2025-04-12T03:05:36.574" v="153" actId="1076"/>
          <ac:picMkLst>
            <pc:docMk/>
            <pc:sldMk cId="1742861620" sldId="266"/>
            <ac:picMk id="14" creationId="{C219F55B-978A-932B-34AB-62AC534ED3B3}"/>
          </ac:picMkLst>
        </pc:picChg>
        <pc:picChg chg="del">
          <ac:chgData name="Vu, Donald" userId="4d116795-cba2-4ab5-ae82-2374dc0a1cb8" providerId="ADAL" clId="{33DA63FF-7A13-4047-B0FA-11D297DA1AC3}" dt="2025-04-12T03:02:23.692" v="76" actId="478"/>
          <ac:picMkLst>
            <pc:docMk/>
            <pc:sldMk cId="1742861620" sldId="266"/>
            <ac:picMk id="47" creationId="{F55BC7A4-EE4B-7EFC-C325-408D66C3CBA7}"/>
          </ac:picMkLst>
        </pc:picChg>
      </pc:sldChg>
      <pc:sldChg chg="modSp mod">
        <pc:chgData name="Vu, Donald" userId="4d116795-cba2-4ab5-ae82-2374dc0a1cb8" providerId="ADAL" clId="{33DA63FF-7A13-4047-B0FA-11D297DA1AC3}" dt="2025-04-12T03:01:43.579" v="75" actId="113"/>
        <pc:sldMkLst>
          <pc:docMk/>
          <pc:sldMk cId="739301393" sldId="288"/>
        </pc:sldMkLst>
        <pc:spChg chg="mod">
          <ac:chgData name="Vu, Donald" userId="4d116795-cba2-4ab5-ae82-2374dc0a1cb8" providerId="ADAL" clId="{33DA63FF-7A13-4047-B0FA-11D297DA1AC3}" dt="2025-04-12T03:00:27.405" v="61" actId="20577"/>
          <ac:spMkLst>
            <pc:docMk/>
            <pc:sldMk cId="739301393" sldId="288"/>
            <ac:spMk id="3" creationId="{4321055C-5E33-5D21-2A6E-21827FA88ED3}"/>
          </ac:spMkLst>
        </pc:spChg>
        <pc:spChg chg="mod">
          <ac:chgData name="Vu, Donald" userId="4d116795-cba2-4ab5-ae82-2374dc0a1cb8" providerId="ADAL" clId="{33DA63FF-7A13-4047-B0FA-11D297DA1AC3}" dt="2025-04-12T03:01:43.579" v="75" actId="113"/>
          <ac:spMkLst>
            <pc:docMk/>
            <pc:sldMk cId="739301393" sldId="288"/>
            <ac:spMk id="6" creationId="{B587B122-1579-FDB8-443B-F05E622163C3}"/>
          </ac:spMkLst>
        </pc:spChg>
        <pc:picChg chg="mod">
          <ac:chgData name="Vu, Donald" userId="4d116795-cba2-4ab5-ae82-2374dc0a1cb8" providerId="ADAL" clId="{33DA63FF-7A13-4047-B0FA-11D297DA1AC3}" dt="2025-04-12T03:00:59.585" v="69" actId="14100"/>
          <ac:picMkLst>
            <pc:docMk/>
            <pc:sldMk cId="739301393" sldId="288"/>
            <ac:picMk id="8" creationId="{431299D9-6486-BC56-FCE1-0DBFB4035C52}"/>
          </ac:picMkLst>
        </pc:picChg>
      </pc:sldChg>
      <pc:sldChg chg="addSp delSp modSp add mod">
        <pc:chgData name="Vu, Donald" userId="4d116795-cba2-4ab5-ae82-2374dc0a1cb8" providerId="ADAL" clId="{33DA63FF-7A13-4047-B0FA-11D297DA1AC3}" dt="2025-04-12T03:06:40.603" v="164" actId="1076"/>
        <pc:sldMkLst>
          <pc:docMk/>
          <pc:sldMk cId="1602002643" sldId="298"/>
        </pc:sldMkLst>
        <pc:spChg chg="mod">
          <ac:chgData name="Vu, Donald" userId="4d116795-cba2-4ab5-ae82-2374dc0a1cb8" providerId="ADAL" clId="{33DA63FF-7A13-4047-B0FA-11D297DA1AC3}" dt="2025-04-12T03:06:40.603" v="164" actId="1076"/>
          <ac:spMkLst>
            <pc:docMk/>
            <pc:sldMk cId="1602002643" sldId="298"/>
            <ac:spMk id="2" creationId="{4518FC28-E0BD-4387-B8BE-9965D1A57FF1}"/>
          </ac:spMkLst>
        </pc:spChg>
        <pc:picChg chg="add mod">
          <ac:chgData name="Vu, Donald" userId="4d116795-cba2-4ab5-ae82-2374dc0a1cb8" providerId="ADAL" clId="{33DA63FF-7A13-4047-B0FA-11D297DA1AC3}" dt="2025-04-12T03:06:28.414" v="162" actId="1076"/>
          <ac:picMkLst>
            <pc:docMk/>
            <pc:sldMk cId="1602002643" sldId="298"/>
            <ac:picMk id="4" creationId="{527709D6-9149-965D-51CF-CA86A8FE949A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5" creationId="{69086252-B2E6-42F1-74B4-593DE1F42631}"/>
          </ac:picMkLst>
        </pc:picChg>
        <pc:picChg chg="add mod">
          <ac:chgData name="Vu, Donald" userId="4d116795-cba2-4ab5-ae82-2374dc0a1cb8" providerId="ADAL" clId="{33DA63FF-7A13-4047-B0FA-11D297DA1AC3}" dt="2025-04-12T03:06:25.796" v="161" actId="1076"/>
          <ac:picMkLst>
            <pc:docMk/>
            <pc:sldMk cId="1602002643" sldId="298"/>
            <ac:picMk id="7" creationId="{5504008D-06B2-B6FF-97F2-85DBCB304DDF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9" creationId="{B22BF36F-8370-1587-0A20-1470A32699F8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0" creationId="{A020B99D-213E-8C3A-4DCF-22566F58A991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1" creationId="{B28A0C73-0242-B936-0D36-C4102592EA62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2" creationId="{9AE98F98-B6EA-7A66-4BFE-8581873D79E0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3" creationId="{5365922F-1D47-9889-3A31-499DD7651DA7}"/>
          </ac:picMkLst>
        </pc:picChg>
        <pc:picChg chg="del">
          <ac:chgData name="Vu, Donald" userId="4d116795-cba2-4ab5-ae82-2374dc0a1cb8" providerId="ADAL" clId="{33DA63FF-7A13-4047-B0FA-11D297DA1AC3}" dt="2025-04-12T03:06:11.953" v="158" actId="478"/>
          <ac:picMkLst>
            <pc:docMk/>
            <pc:sldMk cId="1602002643" sldId="298"/>
            <ac:picMk id="14" creationId="{C219F55B-978A-932B-34AB-62AC534ED3B3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15" creationId="{1F878D50-40A4-86A4-7888-471FBD65A27B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16" creationId="{866A6576-2F49-8313-8599-AB0DA4883909}"/>
          </ac:picMkLst>
        </pc:picChg>
        <pc:picChg chg="add mod">
          <ac:chgData name="Vu, Donald" userId="4d116795-cba2-4ab5-ae82-2374dc0a1cb8" providerId="ADAL" clId="{33DA63FF-7A13-4047-B0FA-11D297DA1AC3}" dt="2025-04-12T03:06:22.237" v="160" actId="1076"/>
          <ac:picMkLst>
            <pc:docMk/>
            <pc:sldMk cId="1602002643" sldId="298"/>
            <ac:picMk id="17" creationId="{5956F13D-F2B9-579F-6CF1-F7BB10AEFB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00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39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9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5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93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5299-968B-4C7F-7642-0F62413D3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4D4F7-E73E-F5D1-A9D9-FFAF68FF6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C48687-0F64-A710-6462-300E68B4E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B7B7A-EAD3-F5C2-2DB0-D26884AD9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9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9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6064-2099-7014-D1A7-F75E5182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63A79-39BE-576F-208C-5DD257BD0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F4CBC-2BCC-08B2-C77B-D6FE4FE81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746A-F222-C5BD-AE7A-3E8B0AAB8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28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0147-2D3F-1C88-D66C-1DBC99F3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9A038-F180-3391-1913-E005901DB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3D09F-3AB3-0DAE-31D7-E34D6E2FD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FC6E7-3166-E163-683F-CCD274F65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00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BB7DB-60E4-73F4-6D8E-FAAC6B123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3ED27-6263-9EFD-6FB7-16BFCB57F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384B2-4BDF-5E50-02D6-7E1A04A39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B7E84-3B21-4713-3274-CBB470EFC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08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0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08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39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45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48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2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donaldv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donnieev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Donald Vu</a:t>
            </a:r>
            <a:br>
              <a:rPr lang="en-US" dirty="0"/>
            </a:br>
            <a:r>
              <a:rPr lang="en-US" dirty="0"/>
              <a:t>portfolio</a:t>
            </a:r>
            <a:br>
              <a:rPr lang="en-US" dirty="0"/>
            </a:br>
            <a:r>
              <a:rPr lang="en-US" dirty="0" err="1"/>
              <a:t>dallas</a:t>
            </a:r>
            <a:r>
              <a:rPr lang="en-US" dirty="0"/>
              <a:t>, </a:t>
            </a:r>
            <a:r>
              <a:rPr lang="en-US" dirty="0" err="1"/>
              <a:t>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Report Generation &amp; Automated Email Delivery</a:t>
            </a:r>
            <a:endParaRPr lang="en-US" sz="11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report is emailed automatically upon successful completion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includes timestamped file and is sent to a predefined client list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error handling sends alerts if issues occur during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95981AE-7C75-DECD-AF72-F50930BE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95927"/>
            <a:ext cx="7198263" cy="51158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E8063A-5C06-6A64-01BA-28E1A51A5A2D}"/>
              </a:ext>
            </a:extLst>
          </p:cNvPr>
          <p:cNvSpPr/>
          <p:nvPr/>
        </p:nvSpPr>
        <p:spPr>
          <a:xfrm>
            <a:off x="4774517" y="4200716"/>
            <a:ext cx="693471" cy="4572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F3F206-C535-D552-727B-9FC53C1D5A16}"/>
              </a:ext>
            </a:extLst>
          </p:cNvPr>
          <p:cNvSpPr/>
          <p:nvPr/>
        </p:nvSpPr>
        <p:spPr>
          <a:xfrm>
            <a:off x="4482675" y="3883799"/>
            <a:ext cx="5360933" cy="316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F110D-4393-0993-8DFF-D674A8E506C8}"/>
              </a:ext>
            </a:extLst>
          </p:cNvPr>
          <p:cNvSpPr/>
          <p:nvPr/>
        </p:nvSpPr>
        <p:spPr>
          <a:xfrm>
            <a:off x="4774517" y="1576825"/>
            <a:ext cx="2657284" cy="2511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6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Excel-Macro Automated Reporting Tool – </a:t>
            </a:r>
            <a:br>
              <a:rPr lang="en-US" dirty="0"/>
            </a:br>
            <a:r>
              <a:rPr lang="en-US" dirty="0"/>
              <a:t>Final TAKEAWAYS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Automated a manual reporting workflow end-to-end using Excel, Python, and SQL</a:t>
            </a:r>
          </a:p>
          <a:p>
            <a:r>
              <a:rPr lang="en-US" dirty="0"/>
              <a:t>Created a user-friendly tool that’s now used by operations teams with no coding required</a:t>
            </a:r>
          </a:p>
          <a:p>
            <a:r>
              <a:rPr lang="en-US" dirty="0"/>
              <a:t>Improved my skills in </a:t>
            </a:r>
            <a:r>
              <a:rPr lang="en-US" b="1" dirty="0"/>
              <a:t>data cleaning</a:t>
            </a:r>
            <a:r>
              <a:rPr lang="en-US" dirty="0"/>
              <a:t>, </a:t>
            </a:r>
            <a:r>
              <a:rPr lang="en-US" b="1" dirty="0"/>
              <a:t>error handling</a:t>
            </a:r>
            <a:r>
              <a:rPr lang="en-US" dirty="0"/>
              <a:t>, and </a:t>
            </a:r>
            <a:r>
              <a:rPr lang="en-US" b="1" dirty="0"/>
              <a:t>cross-tool integration</a:t>
            </a:r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Gained experience building logic for </a:t>
            </a:r>
            <a:r>
              <a:rPr lang="en-US" b="1" dirty="0"/>
              <a:t>SLA tracking</a:t>
            </a:r>
            <a:r>
              <a:rPr lang="en-US" dirty="0"/>
              <a:t>, </a:t>
            </a:r>
            <a:r>
              <a:rPr lang="en-US" b="1" dirty="0"/>
              <a:t>report formatting</a:t>
            </a:r>
            <a:r>
              <a:rPr lang="en-US" dirty="0"/>
              <a:t>, and </a:t>
            </a:r>
            <a:r>
              <a:rPr lang="en-US" b="1" dirty="0"/>
              <a:t>automated email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Reinforced my interest in building solutions that save time, reduce errors, and deliver reliable insights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Consumer complaint dashboard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682336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dirty="0"/>
              <a:t>BUSINESS NEED</a:t>
            </a:r>
            <a:r>
              <a:rPr lang="en-US" sz="2300" b="1" dirty="0"/>
              <a:t>: </a:t>
            </a:r>
            <a:r>
              <a:rPr lang="en-US" sz="2000" dirty="0"/>
              <a:t>Break down complaints by agency and category to uncover problem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Normalized complaint volume using total contract count for each agency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Built SQL logic in </a:t>
            </a:r>
            <a:r>
              <a:rPr lang="en-US" sz="2000" dirty="0" err="1"/>
              <a:t>BigQuery</a:t>
            </a:r>
            <a:r>
              <a:rPr lang="en-US" sz="2000" dirty="0"/>
              <a:t> to prep &amp; join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Tableau dashboard to visualize agency trends and complaint categories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QUERY: AGENCY + COMPLAINT JOIN</a:t>
            </a:r>
            <a:br>
              <a:rPr lang="en-US" dirty="0"/>
            </a:br>
            <a:r>
              <a:rPr lang="en-US" sz="1100" dirty="0"/>
              <a:t>(query has been redacted for confidentiality purposes)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Joined complaint data with agency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ROW_NUMBER() to get the primary agency per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out inactive and excluded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Prepared clean complaint records for dashboarding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50021255-2BBD-C696-C443-F2AEDE2BE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4" y="715177"/>
            <a:ext cx="7144507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QUERY: TOTAL contract count</a:t>
            </a:r>
            <a:br>
              <a:rPr lang="en-US" dirty="0"/>
            </a:br>
            <a:r>
              <a:rPr lang="en-US" sz="1100" dirty="0"/>
              <a:t>(query has been redacted for confidentiality purposes)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CTE to calculate total contracts per agency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Casted agency ids to a formatted string for consistency in joins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for active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3D7AC4-E1C9-4EB7-1532-2624CAEFF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6" y="895350"/>
            <a:ext cx="7150005" cy="511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0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DASHBOARD: COMPLAINTS per 10k contracts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calculated field in Tableau: Count(Complaints) / Total Contracts * 10,000 to normalize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this KPI to compare agency performance fairly, regardless of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color formatting to highlight agencies with elevated complaint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Helped stakeholders quickly identify outliers and prioritize improvements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EC7B65-28AB-1E10-446C-9A9C1CFE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88164"/>
            <a:ext cx="7144507" cy="52108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90F1F2-ED85-286A-A656-DC4581929469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8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Dashboard: Complaint Reason Breakdown – top 10 agencies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a Top 10 filter based on count of distinct Complaints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Focuses view on agencies with the highest number of unique complaints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Complaint Category and Sub-Category to uncover key issue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stakeholders quickly spot and prioritize problem areas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0F1F2-ED85-286A-A656-DC4581929469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many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31299D9-6486-BC56-FCE1-0DBFB4035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2" y="806451"/>
            <a:ext cx="7328797" cy="5324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F43338-CF99-BD1F-4AB1-246A7600C105}"/>
              </a:ext>
            </a:extLst>
          </p:cNvPr>
          <p:cNvSpPr/>
          <p:nvPr/>
        </p:nvSpPr>
        <p:spPr>
          <a:xfrm>
            <a:off x="4155533" y="1270507"/>
            <a:ext cx="447995" cy="450449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74915-ABF4-C887-71A4-2C6E660C2361}"/>
              </a:ext>
            </a:extLst>
          </p:cNvPr>
          <p:cNvSpPr/>
          <p:nvPr/>
        </p:nvSpPr>
        <p:spPr>
          <a:xfrm>
            <a:off x="10773096" y="969633"/>
            <a:ext cx="580702" cy="119669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0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CONSUMER COMPLAINT DASHBOARD –</a:t>
            </a:r>
            <a:br>
              <a:rPr lang="en-US" dirty="0"/>
            </a:br>
            <a:r>
              <a:rPr lang="en-US" dirty="0"/>
              <a:t>FINAL takeaways 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Developed a KPI that adjusts complaint counts based on contract volume, allowing for fair comparison across agencies regardless of size</a:t>
            </a:r>
          </a:p>
          <a:p>
            <a:r>
              <a:rPr lang="en-US" dirty="0"/>
              <a:t>Enabled teams to identify </a:t>
            </a:r>
            <a:r>
              <a:rPr lang="en-US" b="1" dirty="0"/>
              <a:t>service breakdowns</a:t>
            </a:r>
            <a:r>
              <a:rPr lang="en-US" dirty="0"/>
              <a:t> by complaint category and agency</a:t>
            </a:r>
          </a:p>
          <a:p>
            <a:r>
              <a:rPr lang="en-US" dirty="0"/>
              <a:t>Improved </a:t>
            </a:r>
            <a:r>
              <a:rPr lang="en-US" b="1" dirty="0"/>
              <a:t>SQL fluency</a:t>
            </a:r>
            <a:r>
              <a:rPr lang="en-US" dirty="0"/>
              <a:t> through CTEs, joins, row-ranking, and data cleaning in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Gained hands-on experience using </a:t>
            </a:r>
            <a:r>
              <a:rPr lang="en-US" b="1" dirty="0"/>
              <a:t>Tableau</a:t>
            </a:r>
            <a:r>
              <a:rPr lang="en-US" dirty="0"/>
              <a:t> to build layered, filterable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Reinforced my interest in </a:t>
            </a:r>
            <a:r>
              <a:rPr lang="en-US" b="1" dirty="0"/>
              <a:t>using data to uncover operational issues and drive accountability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/>
          </a:bodyPr>
          <a:lstStyle/>
          <a:p>
            <a:r>
              <a:rPr lang="en-US" dirty="0"/>
              <a:t>Healthcare dashboard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442411"/>
            <a:ext cx="2895600" cy="4044114"/>
          </a:xfrm>
        </p:spPr>
        <p:txBody>
          <a:bodyPr>
            <a:normAutofit fontScale="5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b="1" dirty="0"/>
              <a:t>BUSINESS NEED: </a:t>
            </a:r>
            <a:r>
              <a:rPr lang="en-US" sz="2300" dirty="0"/>
              <a:t>Identify key drivers behind hospital readmissions using dummy patient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Built Tableau dashboard to visualize readmission trends and enable data-driven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Focused on indicators like length of stay, A1C test results, and primary diagnoses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Added filters for age, diagnosis, and emergency visits to explore high-risk populations</a:t>
            </a:r>
            <a:endParaRPr lang="en-US" sz="21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E74C5-9F6E-6859-0BA1-0BD2A781C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127E0F-0190-F672-B1F7-37BB3B65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DASHBOARD: READMISSION TRENDS BY Diagnosis &amp; 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19280F-F28A-4DD2-2EC3-45E22A14520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1384" y="2706130"/>
            <a:ext cx="3247662" cy="334541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Focused on </a:t>
            </a:r>
            <a:r>
              <a:rPr lang="en-US" b="1" dirty="0"/>
              <a:t>readmitted patients only</a:t>
            </a:r>
            <a:r>
              <a:rPr lang="en-US" dirty="0"/>
              <a:t> to analyze who’s returning to the hospital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Highlighted top diagnoses with the highest number of readmissions (e.g., Circulatory, Respiratory, Diabetes)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Identified </a:t>
            </a:r>
            <a:r>
              <a:rPr lang="en-US" b="1" dirty="0"/>
              <a:t>older age groups (70–90)</a:t>
            </a:r>
            <a:r>
              <a:rPr lang="en-US" dirty="0"/>
              <a:t> as having the </a:t>
            </a:r>
            <a:r>
              <a:rPr lang="en-US" b="1" dirty="0"/>
              <a:t>highest readmission rates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stakeholders prioritize </a:t>
            </a:r>
            <a:r>
              <a:rPr lang="en-US" b="1" dirty="0"/>
              <a:t>high-risk groups</a:t>
            </a:r>
            <a:r>
              <a:rPr lang="en-US" dirty="0"/>
              <a:t> for outreach and care improvements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93ADE-0ADB-843A-CFD3-2ADF984A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6246" y="6350334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26DA3B3-5ED9-3FB0-C560-A2A3DC062A9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630DC-2F84-1F50-59F9-41CB960A637E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8285B3C3-041F-79B5-4ED8-FA526251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11" y="806451"/>
            <a:ext cx="7249025" cy="52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6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955" y="2186644"/>
            <a:ext cx="5884027" cy="1204912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  <a:br>
              <a:rPr lang="en-US" dirty="0"/>
            </a:br>
            <a:r>
              <a:rPr lang="en-US" sz="2200" dirty="0"/>
              <a:t>DATA ANALYST | SQL | PYTHON | TABLEAU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Autofit/>
          </a:bodyPr>
          <a:lstStyle/>
          <a:p>
            <a:pPr lvl="1"/>
            <a:r>
              <a:rPr lang="en-US" dirty="0"/>
              <a:t>4+ years working with operations and business teams to deliver reporting, troubleshoot client issues, and support day-to-day data needs</a:t>
            </a:r>
          </a:p>
          <a:p>
            <a:pPr lvl="1"/>
            <a:r>
              <a:rPr lang="en-US" dirty="0"/>
              <a:t>Pivoting into healthcare analytics to make a meaningful impact </a:t>
            </a:r>
          </a:p>
          <a:p>
            <a:pPr lvl="1"/>
            <a:r>
              <a:rPr lang="en-US" dirty="0"/>
              <a:t>Experienced in data extraction (SQL), automation (Python), and reporting (Tableau)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A person in a suit and tie&#10;&#10;Description automatically generated">
            <a:extLst>
              <a:ext uri="{FF2B5EF4-FFF2-40B4-BE49-F238E27FC236}">
                <a16:creationId xmlns:a16="http://schemas.microsoft.com/office/drawing/2014/main" id="{94F25C7C-CA01-E025-6A32-86B01EE523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575" r="27575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709D6-9149-965D-51CF-CA86A8FE9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974" y="257001"/>
            <a:ext cx="987552" cy="1490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86252-B2E6-42F1-74B4-593DE1F42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736" y="624974"/>
            <a:ext cx="1995054" cy="1122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4008D-06B2-B6FF-97F2-85DBCB304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132" y="51013"/>
            <a:ext cx="1867618" cy="1696177"/>
          </a:xfrm>
          <a:prstGeom prst="rect">
            <a:avLst/>
          </a:prstGeom>
        </p:spPr>
      </p:pic>
      <p:pic>
        <p:nvPicPr>
          <p:cNvPr id="15" name="Picture 7" descr="One Piece: Over 44,217 Royalty-Free Licensable Stock Illustrations &amp;  Drawings | Shutterstock">
            <a:extLst>
              <a:ext uri="{FF2B5EF4-FFF2-40B4-BE49-F238E27FC236}">
                <a16:creationId xmlns:a16="http://schemas.microsoft.com/office/drawing/2014/main" id="{1F878D50-40A4-86A4-7888-471FBD65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42" y="490467"/>
            <a:ext cx="1998013" cy="112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 descr="Naruto PNG logo transparent image download, size: 1984x907px">
            <a:extLst>
              <a:ext uri="{FF2B5EF4-FFF2-40B4-BE49-F238E27FC236}">
                <a16:creationId xmlns:a16="http://schemas.microsoft.com/office/drawing/2014/main" id="{866A6576-2F49-8313-8599-AB0DA4883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86" y="257001"/>
            <a:ext cx="1714834" cy="5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5956F13D-F2B9-579F-6CF1-F7BB10AEF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87" y="1307097"/>
            <a:ext cx="1743674" cy="4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002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AEE09-CB13-602A-ECFC-17FCE236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5F8E83-D7DA-595C-49F4-192DB491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DASHBOARD: READMISSION TRENDS BY Treatment &amp; hospital stay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CDF9F3-262C-FFA3-C2F3-80AE44B3D6A9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71384" y="2706130"/>
            <a:ext cx="3247662" cy="334541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Compared readmission rates by </a:t>
            </a:r>
            <a:r>
              <a:rPr lang="en-US" b="1" dirty="0"/>
              <a:t>length of hospital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who stayed 7–9 days had the highest readmission rate at 51%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a </a:t>
            </a:r>
            <a:r>
              <a:rPr lang="en-US" b="1" dirty="0"/>
              <a:t>reference line</a:t>
            </a:r>
            <a:r>
              <a:rPr lang="en-US" dirty="0"/>
              <a:t> to highlight the average across all stay durations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Analyzed </a:t>
            </a:r>
            <a:r>
              <a:rPr lang="en-US" b="1" dirty="0"/>
              <a:t>A1C test results</a:t>
            </a:r>
            <a:r>
              <a:rPr lang="en-US" dirty="0"/>
              <a:t> to evaluate diabetes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Patients without A1C testing had the highest readmission rate (47%), which may point to a treatment gap in diabetes management.”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37B5F-9849-2556-D980-88AE9CA4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6246" y="6350334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1BBA07CD-2E3C-062A-8622-FC11CA764D6B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4" y="895351"/>
            <a:ext cx="7137404" cy="51561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EC991-74A4-A4FB-7240-766072B17317}"/>
              </a:ext>
            </a:extLst>
          </p:cNvPr>
          <p:cNvSpPr/>
          <p:nvPr/>
        </p:nvSpPr>
        <p:spPr>
          <a:xfrm>
            <a:off x="4216394" y="1607871"/>
            <a:ext cx="1270006" cy="444367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BA1B55EC-4377-51FE-F7D8-73370F74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4" y="806451"/>
            <a:ext cx="7228655" cy="5353392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BF54C0-B248-DE88-791D-0F6C89374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032" y="2079465"/>
            <a:ext cx="1203655" cy="3641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F3C061-F530-9B7D-96ED-0B1041357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673" y="3231495"/>
            <a:ext cx="1891657" cy="72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4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60A2F-07ED-218B-ADF0-82E0DE07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E10B717-6930-74FC-9649-B58289CE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Healthcare DASHBOARD –</a:t>
            </a:r>
            <a:br>
              <a:rPr lang="en-US" dirty="0"/>
            </a:br>
            <a:r>
              <a:rPr lang="en-US" dirty="0"/>
              <a:t>FINAL takeaways 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8C7944D5-1C8E-88AB-23C1-C133A906D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r>
              <a:rPr lang="en-US" dirty="0"/>
              <a:t>Learned how to break down large datasets into focused questions tied to real-world problems (like hospital readmissions)</a:t>
            </a:r>
          </a:p>
          <a:p>
            <a:r>
              <a:rPr lang="en-US" dirty="0"/>
              <a:t>Practiced using </a:t>
            </a:r>
            <a:r>
              <a:rPr lang="en-US" b="1" dirty="0"/>
              <a:t>SQL to explore patterns</a:t>
            </a:r>
            <a:r>
              <a:rPr lang="en-US" dirty="0"/>
              <a:t> in patient data</a:t>
            </a:r>
          </a:p>
          <a:p>
            <a:r>
              <a:rPr lang="en-US" dirty="0"/>
              <a:t>Got more comfortable designing </a:t>
            </a:r>
            <a:r>
              <a:rPr lang="en-US" b="1" dirty="0"/>
              <a:t>visuals with intent</a:t>
            </a:r>
            <a:r>
              <a:rPr lang="en-US" dirty="0"/>
              <a:t> — each chart answers a specific part of the story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B88B59AA-CDC5-359F-CC23-5118E6108E1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Realized how </a:t>
            </a:r>
            <a:r>
              <a:rPr lang="en-US" b="1" dirty="0"/>
              <a:t>important it is to normalize KPIs</a:t>
            </a:r>
            <a:r>
              <a:rPr lang="en-US" dirty="0"/>
              <a:t> (like complaint rates or readmission rates) to make fair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confidence presenting technical work in a </a:t>
            </a:r>
            <a:r>
              <a:rPr lang="en-US" b="1" dirty="0"/>
              <a:t>way that’s clear to non-technical audiences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C8327-CBE1-5087-C7E4-DD43CEEE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3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FB780-10B4-2D17-2389-AFE2BD12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E7A196F-8600-20AC-9358-8894621C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TECHNICAL STRENGTHS OF WHAT I BRING TO THE TABLE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04CF2F7-5305-7541-DAD5-B9EF52A87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SQL</a:t>
            </a:r>
            <a:r>
              <a:rPr lang="en-US" dirty="0"/>
              <a:t> – CTEs, joins, filtering logic, KPI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GCP/</a:t>
            </a:r>
            <a:r>
              <a:rPr lang="en-US" b="1" dirty="0" err="1"/>
              <a:t>BigQuery</a:t>
            </a:r>
            <a:r>
              <a:rPr lang="en-US" b="1" dirty="0"/>
              <a:t> </a:t>
            </a:r>
            <a:r>
              <a:rPr lang="en-US" dirty="0"/>
              <a:t>- Used cloud-based SQL querying to analyze healthcare data, and connected to </a:t>
            </a:r>
            <a:r>
              <a:rPr lang="en-US" dirty="0" err="1"/>
              <a:t>DBVisualizer</a:t>
            </a:r>
            <a:r>
              <a:rPr lang="en-US" dirty="0"/>
              <a:t> for easier local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PYTHON</a:t>
            </a:r>
            <a:r>
              <a:rPr lang="en-US" dirty="0"/>
              <a:t> – Data Cleaning (pandas), Excel file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TABLEAU</a:t>
            </a:r>
            <a:r>
              <a:rPr lang="en-US" dirty="0"/>
              <a:t> – Trend Analysis, KPI Dashboards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2921DCD3-26A0-8B65-9EC3-3456AE7820D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EXCEL/VBA </a:t>
            </a:r>
            <a:r>
              <a:rPr lang="en-US" dirty="0"/>
              <a:t>– Automated pipelines, report generated macros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GIT - </a:t>
            </a:r>
            <a:r>
              <a:rPr lang="en-US" dirty="0"/>
              <a:t>Used Git to version-control and publish my portfolio projects to GitHub for sharing and presentation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SOFT SKILLS </a:t>
            </a:r>
            <a:r>
              <a:rPr lang="en-US" dirty="0"/>
              <a:t>– Strong communicator, problem 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FEFCE4-DF8D-2267-B8C3-18AB2C40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12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CONTACT INFO: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Donald Vu | Data Analyst</a:t>
            </a:r>
          </a:p>
          <a:p>
            <a:r>
              <a:rPr lang="en-US" dirty="0"/>
              <a:t>(682)256-9869</a:t>
            </a:r>
          </a:p>
          <a:p>
            <a:r>
              <a:rPr lang="en-US" dirty="0"/>
              <a:t>donaldhdvu@gmail.com</a:t>
            </a:r>
          </a:p>
          <a:p>
            <a:r>
              <a:rPr lang="en-US" dirty="0">
                <a:hlinkClick r:id="rId3"/>
              </a:rPr>
              <a:t>www.linkedin.com/in/donaldvu</a:t>
            </a:r>
            <a:endParaRPr lang="en-US" dirty="0"/>
          </a:p>
          <a:p>
            <a:r>
              <a:rPr lang="en-US" dirty="0">
                <a:hlinkClick r:id="rId4"/>
              </a:rPr>
              <a:t>www.github.com/donnieevu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163" y="1798056"/>
            <a:ext cx="4975673" cy="96926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PROJECTS OVERVIEW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40" y="3113215"/>
            <a:ext cx="3924300" cy="679053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Excel-Macro Automated Reporting Tool</a:t>
            </a:r>
          </a:p>
          <a:p>
            <a:pPr algn="ctr"/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65968" y="3853365"/>
            <a:ext cx="3943627" cy="1700414"/>
          </a:xfrm>
        </p:spPr>
        <p:txBody>
          <a:bodyPr>
            <a:normAutofit/>
          </a:bodyPr>
          <a:lstStyle/>
          <a:p>
            <a:r>
              <a:rPr lang="en-US" sz="1700" dirty="0"/>
              <a:t>Automates data cleaning, validation, SQL job execution, and report generation with email notifications</a:t>
            </a:r>
            <a:endParaRPr lang="en-US" sz="18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Excel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SQL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Python 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3240" y="3113215"/>
            <a:ext cx="3943627" cy="67905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000" dirty="0"/>
              <a:t>Consumer Complaint </a:t>
            </a:r>
          </a:p>
          <a:p>
            <a:pPr algn="ctr"/>
            <a:r>
              <a:rPr lang="en-US" sz="2000" dirty="0"/>
              <a:t>Dashboard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124185" y="3724473"/>
            <a:ext cx="3618115" cy="1732080"/>
          </a:xfrm>
        </p:spPr>
        <p:txBody>
          <a:bodyPr>
            <a:normAutofit/>
          </a:bodyPr>
          <a:lstStyle/>
          <a:p>
            <a:r>
              <a:rPr lang="en-US" sz="1600" dirty="0"/>
              <a:t>Normalizes complaint volume across agencies and reveals service issues using contract KPIs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SQL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Tableau</a:t>
            </a:r>
          </a:p>
          <a:p>
            <a:endParaRPr lang="en-US" sz="16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C8AE937E-3317-CAA0-4C69-346B508810DF}"/>
              </a:ext>
            </a:extLst>
          </p:cNvPr>
          <p:cNvSpPr txBox="1">
            <a:spLocks/>
          </p:cNvSpPr>
          <p:nvPr/>
        </p:nvSpPr>
        <p:spPr>
          <a:xfrm>
            <a:off x="8141953" y="3198741"/>
            <a:ext cx="3164787" cy="460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Healthcare Dashboard</a:t>
            </a:r>
          </a:p>
        </p:txBody>
      </p:sp>
      <p:sp>
        <p:nvSpPr>
          <p:cNvPr id="4" name="Content Placeholder 49">
            <a:extLst>
              <a:ext uri="{FF2B5EF4-FFF2-40B4-BE49-F238E27FC236}">
                <a16:creationId xmlns:a16="http://schemas.microsoft.com/office/drawing/2014/main" id="{9C24329F-5C14-BE91-F67B-3B2154C58528}"/>
              </a:ext>
            </a:extLst>
          </p:cNvPr>
          <p:cNvSpPr txBox="1">
            <a:spLocks/>
          </p:cNvSpPr>
          <p:nvPr/>
        </p:nvSpPr>
        <p:spPr>
          <a:xfrm>
            <a:off x="8067813" y="3694950"/>
            <a:ext cx="3779061" cy="1732080"/>
          </a:xfrm>
          <a:prstGeom prst="rect">
            <a:avLst/>
          </a:prstGeom>
        </p:spPr>
        <p:txBody>
          <a:bodyPr vert="horz" lIns="91440" tIns="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Visualizes hospital readmission trends, length of stay, and diabetes impact using dummy patient data</a:t>
            </a: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600" dirty="0"/>
              <a:t>SQL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Tableau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GCP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Excel-Macro Automated Reporting Tool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812512"/>
          </a:xfrm>
        </p:spPr>
        <p:txBody>
          <a:bodyPr>
            <a:normAutofit fontScale="62500" lnSpcReduction="20000"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500" b="1" dirty="0"/>
              <a:t>BUSINESS NEED: </a:t>
            </a:r>
            <a:r>
              <a:rPr lang="en-US" sz="1900" dirty="0"/>
              <a:t>Standardize and automate exception reporting for operations</a:t>
            </a:r>
            <a:endParaRPr lang="en-US" sz="16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Built an </a:t>
            </a:r>
            <a:r>
              <a:rPr lang="en-US" sz="1900" b="1" dirty="0"/>
              <a:t>Excel front-end</a:t>
            </a:r>
            <a:r>
              <a:rPr lang="en-US" sz="1900" dirty="0"/>
              <a:t> for user-friendly navigation across reporting modules</a:t>
            </a:r>
            <a:endParaRPr lang="en-US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Used </a:t>
            </a:r>
            <a:r>
              <a:rPr lang="en-US" sz="1900" b="1" dirty="0"/>
              <a:t>Python</a:t>
            </a:r>
            <a:r>
              <a:rPr lang="en-US" sz="1900" dirty="0"/>
              <a:t> to clean source files and validate formatting before processing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Automated </a:t>
            </a:r>
            <a:r>
              <a:rPr lang="en-US" sz="1900" b="1" dirty="0" err="1"/>
              <a:t>BigQuery</a:t>
            </a:r>
            <a:r>
              <a:rPr lang="en-US" sz="1900" b="1" dirty="0"/>
              <a:t> SQL execution</a:t>
            </a:r>
            <a:r>
              <a:rPr lang="en-US" sz="1900" dirty="0"/>
              <a:t> for data extraction and SLA evaluation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Final output includes a clean Excel report with </a:t>
            </a:r>
            <a:r>
              <a:rPr lang="en-US" sz="1900" b="1" dirty="0"/>
              <a:t>automated email delivery</a:t>
            </a:r>
            <a:endParaRPr lang="en-US" sz="19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User interface &amp; entry point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</a:t>
            </a:r>
            <a:r>
              <a:rPr lang="en-US" b="1" dirty="0"/>
              <a:t>Excel UI</a:t>
            </a:r>
            <a:r>
              <a:rPr lang="en-US" dirty="0"/>
              <a:t> built to simplify tool access and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start by selecting the reporting module (e.g., 5 States Aging, Consolidated Report)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ease of use without needing to touch any code or backend logic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DF38E6D-4DA0-558A-3936-B54E8B5E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946" y="895350"/>
            <a:ext cx="7144507" cy="51158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6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Automated File Sweep – 5 States Aging Report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process is specific to the </a:t>
            </a:r>
            <a:r>
              <a:rPr lang="en-US" b="1" dirty="0"/>
              <a:t>5 States Aging</a:t>
            </a:r>
            <a:r>
              <a:rPr lang="en-US" dirty="0"/>
              <a:t>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r>
              <a:rPr lang="en-US" b="1" dirty="0"/>
              <a:t>drops the source file</a:t>
            </a:r>
            <a:r>
              <a:rPr lang="en-US" dirty="0"/>
              <a:t> into a designated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Folder is continuously monitored by a </a:t>
            </a:r>
            <a:r>
              <a:rPr lang="en-US" b="1" dirty="0"/>
              <a:t>Python watchdog</a:t>
            </a:r>
            <a:r>
              <a:rPr lang="en-US" dirty="0"/>
              <a:t>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detected, the file is validated, cleaned, and staged for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report is generated and </a:t>
            </a:r>
            <a:r>
              <a:rPr lang="en-US" b="1" dirty="0"/>
              <a:t>automatically emailed</a:t>
            </a:r>
            <a:r>
              <a:rPr lang="en-US" dirty="0"/>
              <a:t> to a predefined distribution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manual cleanup, renaming, or emailing required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283A97-3C37-CEDC-32E0-91C18F3C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95349"/>
            <a:ext cx="7144507" cy="51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8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Python Script – File Validation &amp; Cleanup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Script validates source file structure and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required headers like </a:t>
            </a:r>
            <a:r>
              <a:rPr lang="en-US" b="1" dirty="0"/>
              <a:t>“Task Count”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deletes empty rows and unnecessary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Reconstructs cleaned data into a </a:t>
            </a:r>
            <a:r>
              <a:rPr lang="en-US" b="1" dirty="0"/>
              <a:t>pandas </a:t>
            </a:r>
            <a:r>
              <a:rPr lang="en-US" b="1" dirty="0" err="1"/>
              <a:t>DataFrame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Verifies correct column count before continuing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</a:t>
            </a:r>
            <a:r>
              <a:rPr lang="en-US" b="1" dirty="0"/>
              <a:t>"Request ID"</a:t>
            </a:r>
            <a:r>
              <a:rPr lang="en-US" dirty="0"/>
              <a:t> is properly formatted (e.g., removing float conversion issues)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0DD6AB7-18FB-19AB-BE60-F24B50C51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95350"/>
            <a:ext cx="7144507" cy="51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5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fr-FR" dirty="0"/>
              <a:t>SQL Logic – SLA Classification (Part 1)</a:t>
            </a:r>
            <a:r>
              <a:rPr lang="en-US" sz="1100" dirty="0"/>
              <a:t>(query has been redacted for confidentiality purposes)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Combined submission, Jira, and ORES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“Days Open” using case logic”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SLA threshold logic for Jira (8 days) and ORES (31 days)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4048CBB-CB5F-CDE6-1BDB-EE1E3E72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92" y="895350"/>
            <a:ext cx="7214309" cy="55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fr-FR" dirty="0"/>
              <a:t>SQL Logic – SLA Classification (Part 2)</a:t>
            </a:r>
            <a:r>
              <a:rPr lang="en-US" sz="1100" dirty="0"/>
              <a:t>(query has been redacted for confidentiality purposes)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formatting for key 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Mapped resolution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60-day filter to focus on recent submissions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0128848-3184-7830-763E-4C67F14A6A4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C4C09-EC90-E7F0-9E04-793385D30F07}"/>
              </a:ext>
            </a:extLst>
          </p:cNvPr>
          <p:cNvSpPr/>
          <p:nvPr/>
        </p:nvSpPr>
        <p:spPr>
          <a:xfrm>
            <a:off x="6753133" y="2172467"/>
            <a:ext cx="1123055" cy="6405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DCB1F64-8AF0-8D13-335E-7FF9299B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5" y="855618"/>
            <a:ext cx="7144507" cy="51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36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{5B0A1863-6C72-494B-9688-083AAC0E024F}tf67328976_win32</Template>
  <TotalTime>463</TotalTime>
  <Words>1332</Words>
  <Application>Microsoft Office PowerPoint</Application>
  <PresentationFormat>Widescreen</PresentationFormat>
  <Paragraphs>177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Tenorite</vt:lpstr>
      <vt:lpstr>Custom</vt:lpstr>
      <vt:lpstr>Donald Vu portfolio dallas, tx</vt:lpstr>
      <vt:lpstr>ABOUT ME DATA ANALYST | SQL | PYTHON | TABLEAU </vt:lpstr>
      <vt:lpstr>PROJECTS OVERVIEW</vt:lpstr>
      <vt:lpstr>Excel-Macro Automated Reporting Tool – Overview</vt:lpstr>
      <vt:lpstr>User interface &amp; entry point</vt:lpstr>
      <vt:lpstr>Automated File Sweep – 5 States Aging Report</vt:lpstr>
      <vt:lpstr>Python Script – File Validation &amp; Cleanup</vt:lpstr>
      <vt:lpstr>SQL Logic – SLA Classification (Part 1)(query has been redacted for confidentiality purposes)</vt:lpstr>
      <vt:lpstr>SQL Logic – SLA Classification (Part 2)(query has been redacted for confidentiality purposes)</vt:lpstr>
      <vt:lpstr>Report Generation &amp; Automated Email Delivery</vt:lpstr>
      <vt:lpstr>Excel-Macro Automated Reporting Tool –  Final TAKEAWAYS</vt:lpstr>
      <vt:lpstr>Consumer complaint dashboard - overview</vt:lpstr>
      <vt:lpstr>QUERY: AGENCY + COMPLAINT JOIN (query has been redacted for confidentiality purposes)</vt:lpstr>
      <vt:lpstr>QUERY: TOTAL contract count (query has been redacted for confidentiality purposes)</vt:lpstr>
      <vt:lpstr>DASHBOARD: COMPLAINTS per 10k contracts</vt:lpstr>
      <vt:lpstr>Dashboard: Complaint Reason Breakdown – top 10 agencies</vt:lpstr>
      <vt:lpstr>CONSUMER COMPLAINT DASHBOARD – FINAL takeaways </vt:lpstr>
      <vt:lpstr>Healthcare dashboard - overview</vt:lpstr>
      <vt:lpstr>DASHBOARD: READMISSION TRENDS BY Diagnosis &amp; age</vt:lpstr>
      <vt:lpstr>DASHBOARD: READMISSION TRENDS BY Treatment &amp; hospital stay</vt:lpstr>
      <vt:lpstr>Healthcare DASHBOARD – FINAL takeaways </vt:lpstr>
      <vt:lpstr>TECHNICAL STRENGTHS OF WHAT I BRING TO THE TABLE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Donald Vu data analyst portfolio dallas, tx</dc:title>
  <dc:creator>Vu, Donald</dc:creator>
  <cp:lastModifiedBy>Vu, Donald</cp:lastModifiedBy>
  <cp:revision>13</cp:revision>
  <dcterms:created xsi:type="dcterms:W3CDTF">2025-04-11T23:39:37Z</dcterms:created>
  <dcterms:modified xsi:type="dcterms:W3CDTF">2025-04-12T23:17:20Z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